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lear Sans Regular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57" autoAdjust="0"/>
    <p:restoredTop sz="92112" autoAdjust="0"/>
  </p:normalViewPr>
  <p:slideViewPr>
    <p:cSldViewPr>
      <p:cViewPr varScale="1">
        <p:scale>
          <a:sx n="55" d="100"/>
          <a:sy n="55" d="100"/>
        </p:scale>
        <p:origin x="78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ASUS\OneDrive\&#12489;&#12461;&#12517;&#12513;&#12531;&#12488;\acceture%20virtual%20internship%20data%20analytics\Task%20-%202\Reactio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ASUS\OneDrive\&#12489;&#12461;&#12517;&#12513;&#12531;&#12488;\acceture%20virtual%20internship%20data%20analytics\Task%20-%202\Reaction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r>
              <a:rPr lang="en-US" b="1"/>
              <a:t>Top 5 Categories by aggregated popularity "Score"</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'Top 5 Categories'!$D$5</c:f>
              <c:strCache>
                <c:ptCount val="1"/>
                <c:pt idx="0">
                  <c:v>Score</c:v>
                </c:pt>
              </c:strCache>
            </c:strRef>
          </c:tx>
          <c:spPr>
            <a:solidFill>
              <a:schemeClr val="accent1"/>
            </a:solidFill>
            <a:ln>
              <a:noFill/>
            </a:ln>
            <a:effectLst/>
          </c:spPr>
          <c:invertIfNegative val="0"/>
          <c:cat>
            <c:strRef>
              <c:f>'Top 5 Categories'!$C$6:$C$10</c:f>
              <c:strCache>
                <c:ptCount val="5"/>
                <c:pt idx="0">
                  <c:v>Animals</c:v>
                </c:pt>
                <c:pt idx="1">
                  <c:v>science</c:v>
                </c:pt>
                <c:pt idx="2">
                  <c:v>healthy eating</c:v>
                </c:pt>
                <c:pt idx="3">
                  <c:v>technology</c:v>
                </c:pt>
                <c:pt idx="4">
                  <c:v>food</c:v>
                </c:pt>
              </c:strCache>
            </c:strRef>
          </c:cat>
          <c:val>
            <c:numRef>
              <c:f>'Top 5 Categories'!$D$6:$D$10</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0-081E-47BA-B39B-9B72F96CA8EA}"/>
            </c:ext>
          </c:extLst>
        </c:ser>
        <c:dLbls>
          <c:showLegendKey val="0"/>
          <c:showVal val="0"/>
          <c:showCatName val="0"/>
          <c:showSerName val="0"/>
          <c:showPercent val="0"/>
          <c:showBubbleSize val="0"/>
        </c:dLbls>
        <c:gapWidth val="182"/>
        <c:axId val="149779808"/>
        <c:axId val="2057173040"/>
      </c:barChart>
      <c:catAx>
        <c:axId val="14977980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2057173040"/>
        <c:crosses val="autoZero"/>
        <c:auto val="1"/>
        <c:lblAlgn val="ctr"/>
        <c:lblOffset val="100"/>
        <c:noMultiLvlLbl val="0"/>
      </c:catAx>
      <c:valAx>
        <c:axId val="205717304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crossAx val="149779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Top</a:t>
            </a:r>
            <a:r>
              <a:rPr lang="en-US" sz="2400" baseline="0"/>
              <a:t> 5 Categories by aggregated popularity "Score"</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'Top 5 Categories'!$D$5</c:f>
              <c:strCache>
                <c:ptCount val="1"/>
                <c:pt idx="0">
                  <c:v>Score</c:v>
                </c:pt>
              </c:strCache>
            </c:strRef>
          </c:tx>
          <c:dPt>
            <c:idx val="0"/>
            <c:bubble3D val="0"/>
            <c:spPr>
              <a:solidFill>
                <a:schemeClr val="accent1"/>
              </a:solidFill>
              <a:ln>
                <a:noFill/>
              </a:ln>
              <a:effectLst/>
            </c:spPr>
            <c:extLst>
              <c:ext xmlns:c16="http://schemas.microsoft.com/office/drawing/2014/chart" uri="{C3380CC4-5D6E-409C-BE32-E72D297353CC}">
                <c16:uniqueId val="{00000001-1260-4D52-A24D-099608910CBF}"/>
              </c:ext>
            </c:extLst>
          </c:dPt>
          <c:dPt>
            <c:idx val="1"/>
            <c:bubble3D val="0"/>
            <c:spPr>
              <a:solidFill>
                <a:schemeClr val="accent2"/>
              </a:solidFill>
              <a:ln>
                <a:noFill/>
              </a:ln>
              <a:effectLst/>
            </c:spPr>
            <c:extLst>
              <c:ext xmlns:c16="http://schemas.microsoft.com/office/drawing/2014/chart" uri="{C3380CC4-5D6E-409C-BE32-E72D297353CC}">
                <c16:uniqueId val="{00000003-1260-4D52-A24D-099608910CBF}"/>
              </c:ext>
            </c:extLst>
          </c:dPt>
          <c:dPt>
            <c:idx val="2"/>
            <c:bubble3D val="0"/>
            <c:spPr>
              <a:solidFill>
                <a:schemeClr val="accent3"/>
              </a:solidFill>
              <a:ln>
                <a:noFill/>
              </a:ln>
              <a:effectLst/>
            </c:spPr>
            <c:extLst>
              <c:ext xmlns:c16="http://schemas.microsoft.com/office/drawing/2014/chart" uri="{C3380CC4-5D6E-409C-BE32-E72D297353CC}">
                <c16:uniqueId val="{00000005-1260-4D52-A24D-099608910CBF}"/>
              </c:ext>
            </c:extLst>
          </c:dPt>
          <c:dPt>
            <c:idx val="3"/>
            <c:bubble3D val="0"/>
            <c:spPr>
              <a:solidFill>
                <a:schemeClr val="accent4"/>
              </a:solidFill>
              <a:ln>
                <a:noFill/>
              </a:ln>
              <a:effectLst/>
            </c:spPr>
            <c:extLst>
              <c:ext xmlns:c16="http://schemas.microsoft.com/office/drawing/2014/chart" uri="{C3380CC4-5D6E-409C-BE32-E72D297353CC}">
                <c16:uniqueId val="{00000007-1260-4D52-A24D-099608910CBF}"/>
              </c:ext>
            </c:extLst>
          </c:dPt>
          <c:dPt>
            <c:idx val="4"/>
            <c:bubble3D val="0"/>
            <c:spPr>
              <a:solidFill>
                <a:schemeClr val="accent5"/>
              </a:solidFill>
              <a:ln>
                <a:noFill/>
              </a:ln>
              <a:effectLst/>
            </c:spPr>
            <c:extLst>
              <c:ext xmlns:c16="http://schemas.microsoft.com/office/drawing/2014/chart" uri="{C3380CC4-5D6E-409C-BE32-E72D297353CC}">
                <c16:uniqueId val="{00000009-1260-4D52-A24D-099608910CBF}"/>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'Top 5 Categories'!$C$6:$C$10</c:f>
              <c:strCache>
                <c:ptCount val="5"/>
                <c:pt idx="0">
                  <c:v>Animals</c:v>
                </c:pt>
                <c:pt idx="1">
                  <c:v>science</c:v>
                </c:pt>
                <c:pt idx="2">
                  <c:v>healthy eating</c:v>
                </c:pt>
                <c:pt idx="3">
                  <c:v>technology</c:v>
                </c:pt>
                <c:pt idx="4">
                  <c:v>food</c:v>
                </c:pt>
              </c:strCache>
            </c:strRef>
          </c:cat>
          <c:val>
            <c:numRef>
              <c:f>'Top 5 Categories'!$D$6:$D$10</c:f>
              <c:numCache>
                <c:formatCode>General</c:formatCode>
                <c:ptCount val="5"/>
                <c:pt idx="0">
                  <c:v>68624</c:v>
                </c:pt>
                <c:pt idx="1">
                  <c:v>65405</c:v>
                </c:pt>
                <c:pt idx="2">
                  <c:v>63138</c:v>
                </c:pt>
                <c:pt idx="3">
                  <c:v>63035</c:v>
                </c:pt>
                <c:pt idx="4">
                  <c:v>61598</c:v>
                </c:pt>
              </c:numCache>
            </c:numRef>
          </c:val>
          <c:extLst>
            <c:ext xmlns:c16="http://schemas.microsoft.com/office/drawing/2014/chart" uri="{C3380CC4-5D6E-409C-BE32-E72D297353CC}">
              <c16:uniqueId val="{0000000A-1260-4D52-A24D-099608910CBF}"/>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18.jpe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5.png"/><Relationship Id="rId4" Type="http://schemas.openxmlformats.org/officeDocument/2006/relationships/notesSlide" Target="../notesSlides/notesSlide10.xml"/><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9.svg"/><Relationship Id="rId5" Type="http://schemas.openxmlformats.org/officeDocument/2006/relationships/image" Target="../media/image10.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7.xml"/><Relationship Id="rId7" Type="http://schemas.openxmlformats.org/officeDocument/2006/relationships/image" Target="../media/image1.png"/><Relationship Id="rId12" Type="http://schemas.openxmlformats.org/officeDocument/2006/relationships/image" Target="../media/image5.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svg"/><Relationship Id="rId11" Type="http://schemas.openxmlformats.org/officeDocument/2006/relationships/image" Target="../media/image13.jpeg"/><Relationship Id="rId5" Type="http://schemas.openxmlformats.org/officeDocument/2006/relationships/image" Target="../media/image6.png"/><Relationship Id="rId10" Type="http://schemas.openxmlformats.org/officeDocument/2006/relationships/image" Target="../media/image12.svg"/><Relationship Id="rId4" Type="http://schemas.openxmlformats.org/officeDocument/2006/relationships/notesSlide" Target="../notesSlides/notesSlide4.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slideLayout" Target="../slideLayouts/slideLayout7.xml"/><Relationship Id="rId7" Type="http://schemas.openxmlformats.org/officeDocument/2006/relationships/image" Target="../media/image14.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5.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chart" Target="../charts/chart1.xml"/></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Analytics</a:t>
            </a:r>
          </a:p>
        </p:txBody>
      </p:sp>
      <p:pic>
        <p:nvPicPr>
          <p:cNvPr id="26" name="Audio 25">
            <a:hlinkClick r:id="" action="ppaction://media"/>
            <a:extLst>
              <a:ext uri="{FF2B5EF4-FFF2-40B4-BE49-F238E27FC236}">
                <a16:creationId xmlns:a16="http://schemas.microsoft.com/office/drawing/2014/main" id="{A483D091-D7EF-4EE3-7D88-D9BD9BAC134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54"/>
    </mc:Choice>
    <mc:Fallback>
      <p:transition spd="slow" advTm="16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7"/>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Rounded Corners 16">
            <a:extLst>
              <a:ext uri="{FF2B5EF4-FFF2-40B4-BE49-F238E27FC236}">
                <a16:creationId xmlns:a16="http://schemas.microsoft.com/office/drawing/2014/main" id="{3CC8F2DB-25A4-F3EF-AFE3-F990E89B5D8B}"/>
              </a:ext>
            </a:extLst>
          </p:cNvPr>
          <p:cNvSpPr/>
          <p:nvPr/>
        </p:nvSpPr>
        <p:spPr>
          <a:xfrm>
            <a:off x="11503720" y="634967"/>
            <a:ext cx="4345880" cy="838200"/>
          </a:xfrm>
          <a:prstGeom prst="roundRect">
            <a:avLst/>
          </a:prstGeom>
          <a:solidFill>
            <a:schemeClr val="bg1"/>
          </a:solidFill>
          <a:ln>
            <a:solidFill>
              <a:srgbClr val="993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ANALYSIS</a:t>
            </a:r>
          </a:p>
        </p:txBody>
      </p:sp>
      <p:sp>
        <p:nvSpPr>
          <p:cNvPr id="18" name="Rectangle: Rounded Corners 17">
            <a:extLst>
              <a:ext uri="{FF2B5EF4-FFF2-40B4-BE49-F238E27FC236}">
                <a16:creationId xmlns:a16="http://schemas.microsoft.com/office/drawing/2014/main" id="{94125024-6B9B-B077-BEF5-62BBE2E7238B}"/>
              </a:ext>
            </a:extLst>
          </p:cNvPr>
          <p:cNvSpPr/>
          <p:nvPr/>
        </p:nvSpPr>
        <p:spPr>
          <a:xfrm>
            <a:off x="11566592" y="3547486"/>
            <a:ext cx="4283007" cy="838200"/>
          </a:xfrm>
          <a:prstGeom prst="roundRect">
            <a:avLst/>
          </a:prstGeom>
          <a:solidFill>
            <a:schemeClr val="bg1"/>
          </a:solidFill>
          <a:ln>
            <a:solidFill>
              <a:srgbClr val="993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INSIGHT</a:t>
            </a:r>
          </a:p>
        </p:txBody>
      </p:sp>
      <p:sp>
        <p:nvSpPr>
          <p:cNvPr id="19" name="Rectangle: Rounded Corners 18">
            <a:extLst>
              <a:ext uri="{FF2B5EF4-FFF2-40B4-BE49-F238E27FC236}">
                <a16:creationId xmlns:a16="http://schemas.microsoft.com/office/drawing/2014/main" id="{936D2E91-F812-057F-C2E5-37900B6D557C}"/>
              </a:ext>
            </a:extLst>
          </p:cNvPr>
          <p:cNvSpPr/>
          <p:nvPr/>
        </p:nvSpPr>
        <p:spPr>
          <a:xfrm>
            <a:off x="11503719" y="6222671"/>
            <a:ext cx="4345879" cy="838200"/>
          </a:xfrm>
          <a:prstGeom prst="roundRect">
            <a:avLst/>
          </a:prstGeom>
          <a:solidFill>
            <a:schemeClr val="bg1"/>
          </a:solidFill>
          <a:ln>
            <a:solidFill>
              <a:srgbClr val="993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b="1" dirty="0">
                <a:solidFill>
                  <a:schemeClr val="tx1"/>
                </a:solidFill>
              </a:rPr>
              <a:t>NEXT STEPS</a:t>
            </a:r>
          </a:p>
        </p:txBody>
      </p:sp>
      <p:sp>
        <p:nvSpPr>
          <p:cNvPr id="26" name="TextBox 25">
            <a:extLst>
              <a:ext uri="{FF2B5EF4-FFF2-40B4-BE49-F238E27FC236}">
                <a16:creationId xmlns:a16="http://schemas.microsoft.com/office/drawing/2014/main" id="{DD18F643-3BFC-4734-8B6D-B556EDBDEDE2}"/>
              </a:ext>
            </a:extLst>
          </p:cNvPr>
          <p:cNvSpPr txBox="1"/>
          <p:nvPr/>
        </p:nvSpPr>
        <p:spPr>
          <a:xfrm>
            <a:off x="11503720" y="1659682"/>
            <a:ext cx="5295900" cy="1631216"/>
          </a:xfrm>
          <a:prstGeom prst="rect">
            <a:avLst/>
          </a:prstGeom>
          <a:noFill/>
        </p:spPr>
        <p:txBody>
          <a:bodyPr wrap="square" rtlCol="0">
            <a:spAutoFit/>
          </a:bodyPr>
          <a:lstStyle/>
          <a:p>
            <a:r>
              <a:rPr lang="en-US" sz="2000" dirty="0"/>
              <a:t>Animals and science are two of the most popular content categories, this shows that people enjoy ‘real-life’ and factual content the most. So I would recommend that you keep creating more contents relating to those categories.</a:t>
            </a:r>
          </a:p>
        </p:txBody>
      </p:sp>
      <p:sp>
        <p:nvSpPr>
          <p:cNvPr id="27" name="TextBox 26">
            <a:extLst>
              <a:ext uri="{FF2B5EF4-FFF2-40B4-BE49-F238E27FC236}">
                <a16:creationId xmlns:a16="http://schemas.microsoft.com/office/drawing/2014/main" id="{672CF9CA-F5C6-C880-5D83-30B3D951B7EE}"/>
              </a:ext>
            </a:extLst>
          </p:cNvPr>
          <p:cNvSpPr txBox="1"/>
          <p:nvPr/>
        </p:nvSpPr>
        <p:spPr>
          <a:xfrm>
            <a:off x="11503720" y="4502128"/>
            <a:ext cx="5295900" cy="1631216"/>
          </a:xfrm>
          <a:prstGeom prst="rect">
            <a:avLst/>
          </a:prstGeom>
          <a:noFill/>
        </p:spPr>
        <p:txBody>
          <a:bodyPr wrap="square" rtlCol="0">
            <a:spAutoFit/>
          </a:bodyPr>
          <a:lstStyle/>
          <a:p>
            <a:r>
              <a:rPr lang="en-US" sz="2000" dirty="0"/>
              <a:t>Food is a common theme with the top 5 categories with ‘Healthy Eating’ ranking as one of the highest. This may give an insight to create a campaign and work with healthy eating brands to boost user engagement.</a:t>
            </a:r>
          </a:p>
        </p:txBody>
      </p:sp>
      <p:sp>
        <p:nvSpPr>
          <p:cNvPr id="28" name="TextBox 27">
            <a:extLst>
              <a:ext uri="{FF2B5EF4-FFF2-40B4-BE49-F238E27FC236}">
                <a16:creationId xmlns:a16="http://schemas.microsoft.com/office/drawing/2014/main" id="{A491892D-5CC9-BEB1-3959-FF6D2AD8D32A}"/>
              </a:ext>
            </a:extLst>
          </p:cNvPr>
          <p:cNvSpPr txBox="1"/>
          <p:nvPr/>
        </p:nvSpPr>
        <p:spPr>
          <a:xfrm>
            <a:off x="11492363" y="7343698"/>
            <a:ext cx="5295900" cy="2554545"/>
          </a:xfrm>
          <a:prstGeom prst="rect">
            <a:avLst/>
          </a:prstGeom>
          <a:noFill/>
        </p:spPr>
        <p:txBody>
          <a:bodyPr wrap="square" rtlCol="0">
            <a:spAutoFit/>
          </a:bodyPr>
          <a:lstStyle/>
          <a:p>
            <a:r>
              <a:rPr lang="en-US" sz="2000" dirty="0"/>
              <a:t>It should come as no surprise that technology content is among the top categories gives the advancement of technology. It indicate that users like your technological material. Working with some of the biggest digital companies in the world is something I would suggest doing because it would undoubtedly increase user engagement.</a:t>
            </a:r>
          </a:p>
        </p:txBody>
      </p:sp>
      <p:pic>
        <p:nvPicPr>
          <p:cNvPr id="20" name="Audio 19">
            <a:hlinkClick r:id="" action="ppaction://media"/>
            <a:extLst>
              <a:ext uri="{FF2B5EF4-FFF2-40B4-BE49-F238E27FC236}">
                <a16:creationId xmlns:a16="http://schemas.microsoft.com/office/drawing/2014/main" id="{57AA16C0-F211-FC8B-73AD-8E20AC626B1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826"/>
    </mc:Choice>
    <mc:Fallback>
      <p:transition spd="slow" advTm="78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00E73540-C8B8-7C81-1427-76F43280B7F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662"/>
    </mc:Choice>
    <mc:Fallback>
      <p:transition spd="slow" advTm="13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58842" y="440661"/>
            <a:ext cx="9651409" cy="1853219"/>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grpSp>
        <p:nvGrpSpPr>
          <p:cNvPr id="5" name="Group 5"/>
          <p:cNvGrpSpPr/>
          <p:nvPr/>
        </p:nvGrpSpPr>
        <p:grpSpPr>
          <a:xfrm>
            <a:off x="16078200" y="-506396"/>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9" name="Group 9"/>
          <p:cNvGrpSpPr/>
          <p:nvPr/>
        </p:nvGrpSpPr>
        <p:grpSpPr>
          <a:xfrm>
            <a:off x="15065715" y="4050991"/>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3" name="Group 13"/>
          <p:cNvGrpSpPr/>
          <p:nvPr/>
        </p:nvGrpSpPr>
        <p:grpSpPr>
          <a:xfrm>
            <a:off x="13776015" y="8576807"/>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sp>
        <p:nvSpPr>
          <p:cNvPr id="23" name="Rectangle: Rounded Corners 22">
            <a:extLst>
              <a:ext uri="{FF2B5EF4-FFF2-40B4-BE49-F238E27FC236}">
                <a16:creationId xmlns:a16="http://schemas.microsoft.com/office/drawing/2014/main" id="{E0E53D49-044C-C847-BECA-7C4AEFA45B78}"/>
              </a:ext>
            </a:extLst>
          </p:cNvPr>
          <p:cNvSpPr/>
          <p:nvPr/>
        </p:nvSpPr>
        <p:spPr>
          <a:xfrm>
            <a:off x="2858841" y="1978239"/>
            <a:ext cx="9651409" cy="1287193"/>
          </a:xfrm>
          <a:prstGeom prst="roundRect">
            <a:avLst/>
          </a:prstGeom>
          <a:solidFill>
            <a:srgbClr val="9933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6" name="TextBox 25">
            <a:extLst>
              <a:ext uri="{FF2B5EF4-FFF2-40B4-BE49-F238E27FC236}">
                <a16:creationId xmlns:a16="http://schemas.microsoft.com/office/drawing/2014/main" id="{2CEEEFF3-30F7-451A-F6B6-F174BD49C38C}"/>
              </a:ext>
            </a:extLst>
          </p:cNvPr>
          <p:cNvSpPr txBox="1"/>
          <p:nvPr/>
        </p:nvSpPr>
        <p:spPr>
          <a:xfrm>
            <a:off x="2938363" y="2329447"/>
            <a:ext cx="2514600" cy="584775"/>
          </a:xfrm>
          <a:prstGeom prst="rect">
            <a:avLst/>
          </a:prstGeom>
          <a:noFill/>
        </p:spPr>
        <p:txBody>
          <a:bodyPr wrap="square" rtlCol="0">
            <a:spAutoFit/>
          </a:bodyPr>
          <a:lstStyle/>
          <a:p>
            <a:r>
              <a:rPr lang="en-US" sz="3200" b="1" dirty="0">
                <a:solidFill>
                  <a:schemeClr val="bg1"/>
                </a:solidFill>
              </a:rPr>
              <a:t>Project Recap</a:t>
            </a:r>
          </a:p>
        </p:txBody>
      </p:sp>
      <p:sp>
        <p:nvSpPr>
          <p:cNvPr id="27" name="Rectangle: Rounded Corners 26">
            <a:extLst>
              <a:ext uri="{FF2B5EF4-FFF2-40B4-BE49-F238E27FC236}">
                <a16:creationId xmlns:a16="http://schemas.microsoft.com/office/drawing/2014/main" id="{E6A38135-A8D1-92DF-11BD-C3E131C337F0}"/>
              </a:ext>
            </a:extLst>
          </p:cNvPr>
          <p:cNvSpPr/>
          <p:nvPr/>
        </p:nvSpPr>
        <p:spPr>
          <a:xfrm>
            <a:off x="6135441" y="1978239"/>
            <a:ext cx="6374809" cy="128719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We’ll give a synopsis of the complete project in order to give a high-level understanding of the business problem we are discussing and the specific requirements.</a:t>
            </a:r>
          </a:p>
        </p:txBody>
      </p:sp>
      <p:sp>
        <p:nvSpPr>
          <p:cNvPr id="28" name="Rectangle: Rounded Corners 27">
            <a:extLst>
              <a:ext uri="{FF2B5EF4-FFF2-40B4-BE49-F238E27FC236}">
                <a16:creationId xmlns:a16="http://schemas.microsoft.com/office/drawing/2014/main" id="{5F4E57B8-2838-88BF-0CDC-A23239CB7FE0}"/>
              </a:ext>
            </a:extLst>
          </p:cNvPr>
          <p:cNvSpPr/>
          <p:nvPr/>
        </p:nvSpPr>
        <p:spPr>
          <a:xfrm>
            <a:off x="2877403" y="3524781"/>
            <a:ext cx="9651409" cy="1287193"/>
          </a:xfrm>
          <a:prstGeom prst="roundRect">
            <a:avLst/>
          </a:prstGeom>
          <a:solidFill>
            <a:srgbClr val="9933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20D91298-CD1C-9E18-699E-CFAF3A8F77EA}"/>
              </a:ext>
            </a:extLst>
          </p:cNvPr>
          <p:cNvSpPr/>
          <p:nvPr/>
        </p:nvSpPr>
        <p:spPr>
          <a:xfrm>
            <a:off x="2892643" y="5054259"/>
            <a:ext cx="9651409" cy="1287193"/>
          </a:xfrm>
          <a:prstGeom prst="roundRect">
            <a:avLst/>
          </a:prstGeom>
          <a:solidFill>
            <a:srgbClr val="9933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0" name="Rectangle: Rounded Corners 29">
            <a:extLst>
              <a:ext uri="{FF2B5EF4-FFF2-40B4-BE49-F238E27FC236}">
                <a16:creationId xmlns:a16="http://schemas.microsoft.com/office/drawing/2014/main" id="{A46E99C4-A55D-6005-EC02-07A28A2296B1}"/>
              </a:ext>
            </a:extLst>
          </p:cNvPr>
          <p:cNvSpPr/>
          <p:nvPr/>
        </p:nvSpPr>
        <p:spPr>
          <a:xfrm>
            <a:off x="2907883" y="6659350"/>
            <a:ext cx="9651409" cy="1287193"/>
          </a:xfrm>
          <a:prstGeom prst="roundRect">
            <a:avLst/>
          </a:prstGeom>
          <a:solidFill>
            <a:srgbClr val="9933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A337B1AC-AC69-22E9-AAA7-4B8F93B4D1DE}"/>
              </a:ext>
            </a:extLst>
          </p:cNvPr>
          <p:cNvSpPr/>
          <p:nvPr/>
        </p:nvSpPr>
        <p:spPr>
          <a:xfrm>
            <a:off x="2907883" y="8189233"/>
            <a:ext cx="9651409" cy="1287193"/>
          </a:xfrm>
          <a:prstGeom prst="roundRect">
            <a:avLst/>
          </a:prstGeom>
          <a:solidFill>
            <a:srgbClr val="9933FF"/>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B48BC48F-4920-10A5-8E36-486930E24862}"/>
              </a:ext>
            </a:extLst>
          </p:cNvPr>
          <p:cNvSpPr/>
          <p:nvPr/>
        </p:nvSpPr>
        <p:spPr>
          <a:xfrm>
            <a:off x="6154003" y="3524781"/>
            <a:ext cx="6374809" cy="128719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We’ll go into the specific problem that the Data Analytics team has been focusing on and give some background on why this is such a big problem.</a:t>
            </a:r>
          </a:p>
        </p:txBody>
      </p:sp>
      <p:sp>
        <p:nvSpPr>
          <p:cNvPr id="35" name="Rectangle: Rounded Corners 34">
            <a:extLst>
              <a:ext uri="{FF2B5EF4-FFF2-40B4-BE49-F238E27FC236}">
                <a16:creationId xmlns:a16="http://schemas.microsoft.com/office/drawing/2014/main" id="{7247A30A-D545-E7C8-5E29-D064D6919156}"/>
              </a:ext>
            </a:extLst>
          </p:cNvPr>
          <p:cNvSpPr/>
          <p:nvPr/>
        </p:nvSpPr>
        <p:spPr>
          <a:xfrm>
            <a:off x="6169243" y="5054259"/>
            <a:ext cx="6374809" cy="128719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I’ll first give a brief overview of the problem and then go over our team’s responsibilities for this task.</a:t>
            </a:r>
          </a:p>
        </p:txBody>
      </p:sp>
      <p:sp>
        <p:nvSpPr>
          <p:cNvPr id="36" name="Rectangle: Rounded Corners 35">
            <a:extLst>
              <a:ext uri="{FF2B5EF4-FFF2-40B4-BE49-F238E27FC236}">
                <a16:creationId xmlns:a16="http://schemas.microsoft.com/office/drawing/2014/main" id="{53021849-279C-D3D7-F4E1-4466BD87DEA3}"/>
              </a:ext>
            </a:extLst>
          </p:cNvPr>
          <p:cNvSpPr/>
          <p:nvPr/>
        </p:nvSpPr>
        <p:spPr>
          <a:xfrm>
            <a:off x="6184483" y="6659350"/>
            <a:ext cx="6374809" cy="128719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In order for you to completely understand how we handle assignments of this kind, I will then go over the broad procedures we used when working on this assignment.</a:t>
            </a:r>
          </a:p>
        </p:txBody>
      </p:sp>
      <p:sp>
        <p:nvSpPr>
          <p:cNvPr id="37" name="Rectangle: Rounded Corners 36">
            <a:extLst>
              <a:ext uri="{FF2B5EF4-FFF2-40B4-BE49-F238E27FC236}">
                <a16:creationId xmlns:a16="http://schemas.microsoft.com/office/drawing/2014/main" id="{694FC0BB-405F-44E9-0B68-D722F94DF1FC}"/>
              </a:ext>
            </a:extLst>
          </p:cNvPr>
          <p:cNvSpPr/>
          <p:nvPr/>
        </p:nvSpPr>
        <p:spPr>
          <a:xfrm>
            <a:off x="6184483" y="8189232"/>
            <a:ext cx="6374809" cy="1287193"/>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In conclusion, I will go over all of the important discoveries and provide them as a compilation of insights and examples.</a:t>
            </a:r>
          </a:p>
        </p:txBody>
      </p:sp>
      <p:sp>
        <p:nvSpPr>
          <p:cNvPr id="38" name="TextBox 37">
            <a:extLst>
              <a:ext uri="{FF2B5EF4-FFF2-40B4-BE49-F238E27FC236}">
                <a16:creationId xmlns:a16="http://schemas.microsoft.com/office/drawing/2014/main" id="{B09E8DA6-F74B-0AF6-6C85-42557AE968F5}"/>
              </a:ext>
            </a:extLst>
          </p:cNvPr>
          <p:cNvSpPr txBox="1"/>
          <p:nvPr/>
        </p:nvSpPr>
        <p:spPr>
          <a:xfrm>
            <a:off x="3058419" y="3852735"/>
            <a:ext cx="2514600" cy="584775"/>
          </a:xfrm>
          <a:prstGeom prst="rect">
            <a:avLst/>
          </a:prstGeom>
          <a:noFill/>
        </p:spPr>
        <p:txBody>
          <a:bodyPr wrap="square" rtlCol="0">
            <a:spAutoFit/>
          </a:bodyPr>
          <a:lstStyle/>
          <a:p>
            <a:r>
              <a:rPr lang="en-US" sz="3200" b="1" dirty="0">
                <a:solidFill>
                  <a:schemeClr val="bg1"/>
                </a:solidFill>
              </a:rPr>
              <a:t>Problem</a:t>
            </a:r>
          </a:p>
        </p:txBody>
      </p:sp>
      <p:sp>
        <p:nvSpPr>
          <p:cNvPr id="39" name="TextBox 38">
            <a:extLst>
              <a:ext uri="{FF2B5EF4-FFF2-40B4-BE49-F238E27FC236}">
                <a16:creationId xmlns:a16="http://schemas.microsoft.com/office/drawing/2014/main" id="{126ADE36-B3D3-B84A-698B-30926D1D93FC}"/>
              </a:ext>
            </a:extLst>
          </p:cNvPr>
          <p:cNvSpPr txBox="1"/>
          <p:nvPr/>
        </p:nvSpPr>
        <p:spPr>
          <a:xfrm>
            <a:off x="3058419" y="5237371"/>
            <a:ext cx="2514600" cy="954107"/>
          </a:xfrm>
          <a:prstGeom prst="rect">
            <a:avLst/>
          </a:prstGeom>
          <a:noFill/>
        </p:spPr>
        <p:txBody>
          <a:bodyPr wrap="square" rtlCol="0">
            <a:spAutoFit/>
          </a:bodyPr>
          <a:lstStyle/>
          <a:p>
            <a:r>
              <a:rPr lang="en-US" sz="2800" b="1" dirty="0">
                <a:solidFill>
                  <a:schemeClr val="bg1"/>
                </a:solidFill>
              </a:rPr>
              <a:t>The Analytics Team</a:t>
            </a:r>
          </a:p>
        </p:txBody>
      </p:sp>
      <p:sp>
        <p:nvSpPr>
          <p:cNvPr id="40" name="TextBox 39">
            <a:extLst>
              <a:ext uri="{FF2B5EF4-FFF2-40B4-BE49-F238E27FC236}">
                <a16:creationId xmlns:a16="http://schemas.microsoft.com/office/drawing/2014/main" id="{E6EBB0CC-1812-1A22-2327-8BDF2A074C75}"/>
              </a:ext>
            </a:extLst>
          </p:cNvPr>
          <p:cNvSpPr txBox="1"/>
          <p:nvPr/>
        </p:nvSpPr>
        <p:spPr>
          <a:xfrm>
            <a:off x="3173704" y="6958269"/>
            <a:ext cx="2514600" cy="584775"/>
          </a:xfrm>
          <a:prstGeom prst="rect">
            <a:avLst/>
          </a:prstGeom>
          <a:noFill/>
        </p:spPr>
        <p:txBody>
          <a:bodyPr wrap="square" rtlCol="0">
            <a:spAutoFit/>
          </a:bodyPr>
          <a:lstStyle/>
          <a:p>
            <a:r>
              <a:rPr lang="en-US" sz="3200" b="1" dirty="0">
                <a:solidFill>
                  <a:schemeClr val="bg1"/>
                </a:solidFill>
              </a:rPr>
              <a:t>Process</a:t>
            </a:r>
          </a:p>
        </p:txBody>
      </p:sp>
      <p:sp>
        <p:nvSpPr>
          <p:cNvPr id="41" name="TextBox 40">
            <a:extLst>
              <a:ext uri="{FF2B5EF4-FFF2-40B4-BE49-F238E27FC236}">
                <a16:creationId xmlns:a16="http://schemas.microsoft.com/office/drawing/2014/main" id="{54E0F570-D5B5-A46F-18A6-7B5C5AFFE52E}"/>
              </a:ext>
            </a:extLst>
          </p:cNvPr>
          <p:cNvSpPr txBox="1"/>
          <p:nvPr/>
        </p:nvSpPr>
        <p:spPr>
          <a:xfrm>
            <a:off x="3058419" y="8264441"/>
            <a:ext cx="2514600" cy="1077218"/>
          </a:xfrm>
          <a:prstGeom prst="rect">
            <a:avLst/>
          </a:prstGeom>
          <a:noFill/>
        </p:spPr>
        <p:txBody>
          <a:bodyPr wrap="square" rtlCol="0">
            <a:spAutoFit/>
          </a:bodyPr>
          <a:lstStyle/>
          <a:p>
            <a:r>
              <a:rPr lang="en-US" sz="3200" b="1" dirty="0">
                <a:solidFill>
                  <a:schemeClr val="bg1"/>
                </a:solidFill>
              </a:rPr>
              <a:t>Insights &amp; Summary</a:t>
            </a:r>
          </a:p>
        </p:txBody>
      </p:sp>
      <p:pic>
        <p:nvPicPr>
          <p:cNvPr id="4" name="Audio 3">
            <a:hlinkClick r:id="" action="ppaction://media"/>
            <a:extLst>
              <a:ext uri="{FF2B5EF4-FFF2-40B4-BE49-F238E27FC236}">
                <a16:creationId xmlns:a16="http://schemas.microsoft.com/office/drawing/2014/main" id="{48B0FBFF-9E09-512F-0C47-A036E49A91B5}"/>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395"/>
    </mc:Choice>
    <mc:Fallback>
      <p:transition spd="slow" advTm="28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62AECBDE-1A63-D16D-0CE9-8E1C84BB1642}"/>
              </a:ext>
            </a:extLst>
          </p:cNvPr>
          <p:cNvSpPr txBox="1"/>
          <p:nvPr/>
        </p:nvSpPr>
        <p:spPr>
          <a:xfrm>
            <a:off x="8839200" y="3230381"/>
            <a:ext cx="6762785" cy="3785652"/>
          </a:xfrm>
          <a:prstGeom prst="rect">
            <a:avLst/>
          </a:prstGeom>
          <a:noFill/>
        </p:spPr>
        <p:txBody>
          <a:bodyPr wrap="square" rtlCol="0">
            <a:spAutoFit/>
          </a:bodyPr>
          <a:lstStyle/>
          <a:p>
            <a:r>
              <a:rPr lang="en-US" sz="2400" b="1" dirty="0"/>
              <a:t>“Social Buzz” </a:t>
            </a:r>
            <a:r>
              <a:rPr lang="en-US" sz="2400" dirty="0"/>
              <a:t>is a unicorn in the tech industry that is growing quickly and needs to adapt quickly to its worldwide reach.</a:t>
            </a:r>
          </a:p>
          <a:p>
            <a:r>
              <a:rPr lang="en-US" sz="2400" b="1" dirty="0"/>
              <a:t>Accenture </a:t>
            </a:r>
            <a:r>
              <a:rPr lang="en-US" sz="2400" dirty="0"/>
              <a:t>has started working on the following activities during a three-month POC:</a:t>
            </a:r>
          </a:p>
          <a:p>
            <a:pPr marL="342900" indent="-342900">
              <a:buFont typeface="Wingdings" panose="05000000000000000000" pitchFamily="2" charset="2"/>
              <a:buChar char="§"/>
            </a:pPr>
            <a:r>
              <a:rPr lang="en-US" sz="2400" dirty="0"/>
              <a:t>An examination of Social Buzz’s use of big data. </a:t>
            </a:r>
          </a:p>
          <a:p>
            <a:pPr marL="342900" indent="-342900">
              <a:buFont typeface="Wingdings" panose="05000000000000000000" pitchFamily="2" charset="2"/>
              <a:buChar char="§"/>
            </a:pPr>
            <a:r>
              <a:rPr lang="en-US" sz="2400" dirty="0"/>
              <a:t>Strategies for a prosperous Initial Public Offering (IPO).</a:t>
            </a:r>
          </a:p>
          <a:p>
            <a:pPr marL="342900" indent="-342900">
              <a:buFont typeface="Wingdings" panose="05000000000000000000" pitchFamily="2" charset="2"/>
              <a:buChar char="§"/>
            </a:pPr>
            <a:r>
              <a:rPr lang="en-US" sz="2400" dirty="0"/>
              <a:t>An examination to determine the top 5 content categories on Social Buzz.</a:t>
            </a:r>
          </a:p>
        </p:txBody>
      </p:sp>
      <p:pic>
        <p:nvPicPr>
          <p:cNvPr id="35" name="Audio 34">
            <a:hlinkClick r:id="" action="ppaction://media"/>
            <a:extLst>
              <a:ext uri="{FF2B5EF4-FFF2-40B4-BE49-F238E27FC236}">
                <a16:creationId xmlns:a16="http://schemas.microsoft.com/office/drawing/2014/main" id="{95BCA6B0-E4DE-A817-59F2-3A3C32ACEEB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643"/>
    </mc:Choice>
    <mc:Fallback>
      <p:transition spd="slow" advTm="45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1"/>
          <a:srcRect l="24693" r="24693"/>
          <a:stretch>
            <a:fillRect/>
          </a:stretch>
        </p:blipFill>
        <p:spPr>
          <a:xfrm>
            <a:off x="11007484" y="1028700"/>
            <a:ext cx="6251816" cy="8229600"/>
          </a:xfrm>
          <a:prstGeom prst="rect">
            <a:avLst/>
          </a:prstGeom>
        </p:spPr>
      </p:pic>
      <p:sp>
        <p:nvSpPr>
          <p:cNvPr id="21" name="TextBox 21"/>
          <p:cNvSpPr txBox="1"/>
          <p:nvPr/>
        </p:nvSpPr>
        <p:spPr>
          <a:xfrm>
            <a:off x="2839068" y="1225307"/>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4" name="Rectangle: Rounded Corners 23">
            <a:extLst>
              <a:ext uri="{FF2B5EF4-FFF2-40B4-BE49-F238E27FC236}">
                <a16:creationId xmlns:a16="http://schemas.microsoft.com/office/drawing/2014/main" id="{EBDE8CEF-BF3C-341F-876D-227272D21657}"/>
              </a:ext>
            </a:extLst>
          </p:cNvPr>
          <p:cNvSpPr/>
          <p:nvPr/>
        </p:nvSpPr>
        <p:spPr>
          <a:xfrm>
            <a:off x="2340774" y="2780208"/>
            <a:ext cx="6304932" cy="683231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q"/>
            </a:pPr>
            <a:r>
              <a:rPr lang="en-US" sz="2400" dirty="0">
                <a:solidFill>
                  <a:schemeClr val="tx1"/>
                </a:solidFill>
              </a:rPr>
              <a:t>In recent years, the customer has grown to an enormous extent, and they lack the internal resources to manage it.</a:t>
            </a:r>
          </a:p>
          <a:p>
            <a:pPr marL="342900" indent="-342900">
              <a:buFont typeface="Wingdings" panose="05000000000000000000" pitchFamily="2" charset="2"/>
              <a:buChar char="q"/>
            </a:pPr>
            <a:r>
              <a:rPr lang="en-US" sz="2400" dirty="0">
                <a:solidFill>
                  <a:schemeClr val="tx1"/>
                </a:solidFill>
              </a:rPr>
              <a:t>Every day, Social Buzz receives over 100,000 posts, totaling 36,500,000 posts annually. Since all of the content is unstructured, it might be challenging to make sense of it all.</a:t>
            </a:r>
          </a:p>
          <a:p>
            <a:pPr marL="342900" indent="-342900">
              <a:buFont typeface="Wingdings" panose="05000000000000000000" pitchFamily="2" charset="2"/>
              <a:buChar char="q"/>
            </a:pPr>
            <a:r>
              <a:rPr lang="en-US" sz="2400" dirty="0">
                <a:solidFill>
                  <a:schemeClr val="tx1"/>
                </a:solidFill>
              </a:rPr>
              <a:t>Determine the specifications that must be fulfilled for this project.</a:t>
            </a:r>
          </a:p>
          <a:p>
            <a:pPr marL="342900" indent="-342900">
              <a:buFont typeface="Wingdings" panose="05000000000000000000" pitchFamily="2" charset="2"/>
              <a:buChar char="q"/>
            </a:pPr>
            <a:r>
              <a:rPr lang="en-US" sz="2400" dirty="0">
                <a:solidFill>
                  <a:schemeClr val="tx1"/>
                </a:solidFill>
              </a:rPr>
              <a:t>Combining tables from the sample data set.</a:t>
            </a:r>
          </a:p>
          <a:p>
            <a:pPr marL="342900" indent="-342900">
              <a:buFont typeface="Wingdings" panose="05000000000000000000" pitchFamily="2" charset="2"/>
              <a:buChar char="q"/>
            </a:pPr>
            <a:r>
              <a:rPr lang="en-US" sz="2400" dirty="0">
                <a:solidFill>
                  <a:schemeClr val="tx1"/>
                </a:solidFill>
              </a:rPr>
              <a:t>An analysis of their content categories that identifies the Top – 5 with the highest total popularity.</a:t>
            </a:r>
          </a:p>
        </p:txBody>
      </p:sp>
      <p:pic>
        <p:nvPicPr>
          <p:cNvPr id="22" name="Audio 21">
            <a:hlinkClick r:id="" action="ppaction://media"/>
            <a:extLst>
              <a:ext uri="{FF2B5EF4-FFF2-40B4-BE49-F238E27FC236}">
                <a16:creationId xmlns:a16="http://schemas.microsoft.com/office/drawing/2014/main" id="{53E5AD07-0B8E-3CA7-0454-C7C5CE4DBB35}"/>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8932"/>
    </mc:Choice>
    <mc:Fallback>
      <p:transition spd="slow" advTm="589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1241" y="441111"/>
            <a:ext cx="9939843" cy="9474693"/>
            <a:chOff x="0" y="0"/>
            <a:chExt cx="13253124"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59463" y="227676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719492" y="6159916"/>
            <a:ext cx="2330406" cy="2301556"/>
            <a:chOff x="-664612" y="-1281323"/>
            <a:chExt cx="6350000" cy="6350000"/>
          </a:xfrm>
        </p:grpSpPr>
        <p:sp>
          <p:nvSpPr>
            <p:cNvPr id="22" name="Freeform 22"/>
            <p:cNvSpPr/>
            <p:nvPr/>
          </p:nvSpPr>
          <p:spPr>
            <a:xfrm>
              <a:off x="-664612" y="-1281323"/>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4" name="Oval 33">
            <a:extLst>
              <a:ext uri="{FF2B5EF4-FFF2-40B4-BE49-F238E27FC236}">
                <a16:creationId xmlns:a16="http://schemas.microsoft.com/office/drawing/2014/main" id="{1EA2775C-4470-1244-9DF9-AAF33D06DB1A}"/>
              </a:ext>
            </a:extLst>
          </p:cNvPr>
          <p:cNvSpPr/>
          <p:nvPr/>
        </p:nvSpPr>
        <p:spPr>
          <a:xfrm>
            <a:off x="11336665" y="1868105"/>
            <a:ext cx="2187334" cy="2087728"/>
          </a:xfrm>
          <a:prstGeom prst="ellipse">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CA036D7-0999-E08F-D402-6A8CF675126E}"/>
              </a:ext>
            </a:extLst>
          </p:cNvPr>
          <p:cNvSpPr/>
          <p:nvPr/>
        </p:nvSpPr>
        <p:spPr>
          <a:xfrm>
            <a:off x="11336665" y="5807750"/>
            <a:ext cx="2253799" cy="2301556"/>
          </a:xfrm>
          <a:prstGeom prst="ellipse">
            <a:avLst/>
          </a:prstGeom>
          <a:blipFill>
            <a:blip r:embed="rId8"/>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76A6D6F1-63DF-BE76-15C5-D8627B82BA46}"/>
              </a:ext>
            </a:extLst>
          </p:cNvPr>
          <p:cNvSpPr txBox="1"/>
          <p:nvPr/>
        </p:nvSpPr>
        <p:spPr>
          <a:xfrm>
            <a:off x="13944600" y="2171700"/>
            <a:ext cx="3048000" cy="954107"/>
          </a:xfrm>
          <a:prstGeom prst="rect">
            <a:avLst/>
          </a:prstGeom>
          <a:noFill/>
        </p:spPr>
        <p:txBody>
          <a:bodyPr wrap="square" rtlCol="0">
            <a:spAutoFit/>
          </a:bodyPr>
          <a:lstStyle/>
          <a:p>
            <a:r>
              <a:rPr lang="en-US" sz="2800" b="1" dirty="0"/>
              <a:t>B. Venkata Krishna </a:t>
            </a:r>
            <a:br>
              <a:rPr lang="en-US" sz="2800" b="1" dirty="0"/>
            </a:br>
            <a:r>
              <a:rPr lang="en-US" sz="2800" dirty="0"/>
              <a:t>Data Engineer</a:t>
            </a:r>
            <a:endParaRPr lang="en-US" sz="2800" b="1" dirty="0"/>
          </a:p>
        </p:txBody>
      </p:sp>
      <p:sp>
        <p:nvSpPr>
          <p:cNvPr id="46" name="TextBox 45">
            <a:extLst>
              <a:ext uri="{FF2B5EF4-FFF2-40B4-BE49-F238E27FC236}">
                <a16:creationId xmlns:a16="http://schemas.microsoft.com/office/drawing/2014/main" id="{9D892BDA-420B-F0AB-FDE6-147B560CB4DF}"/>
              </a:ext>
            </a:extLst>
          </p:cNvPr>
          <p:cNvSpPr txBox="1"/>
          <p:nvPr/>
        </p:nvSpPr>
        <p:spPr>
          <a:xfrm>
            <a:off x="14293806" y="6684140"/>
            <a:ext cx="3048000" cy="954107"/>
          </a:xfrm>
          <a:prstGeom prst="rect">
            <a:avLst/>
          </a:prstGeom>
          <a:noFill/>
        </p:spPr>
        <p:txBody>
          <a:bodyPr wrap="square" rtlCol="0">
            <a:spAutoFit/>
          </a:bodyPr>
          <a:lstStyle/>
          <a:p>
            <a:r>
              <a:rPr lang="en-US" sz="2800" b="1" dirty="0"/>
              <a:t>B. Monika Sai</a:t>
            </a:r>
            <a:br>
              <a:rPr lang="en-US" sz="2800" b="1" dirty="0"/>
            </a:br>
            <a:r>
              <a:rPr lang="en-US" sz="2800" dirty="0"/>
              <a:t>Data Analyst</a:t>
            </a:r>
            <a:endParaRPr lang="en-US" sz="2800" b="1" dirty="0"/>
          </a:p>
        </p:txBody>
      </p:sp>
      <p:pic>
        <p:nvPicPr>
          <p:cNvPr id="18" name="Audio 17">
            <a:hlinkClick r:id="" action="ppaction://media"/>
            <a:extLst>
              <a:ext uri="{FF2B5EF4-FFF2-40B4-BE49-F238E27FC236}">
                <a16:creationId xmlns:a16="http://schemas.microsoft.com/office/drawing/2014/main" id="{03225FEA-7E73-D33B-3871-8320ABD0FF79}"/>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983"/>
    </mc:Choice>
    <mc:Fallback>
      <p:transition spd="slow" advTm="31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Rectangle: Rounded Corners 38">
            <a:extLst>
              <a:ext uri="{FF2B5EF4-FFF2-40B4-BE49-F238E27FC236}">
                <a16:creationId xmlns:a16="http://schemas.microsoft.com/office/drawing/2014/main" id="{AAA222DF-22C6-B410-347C-A8BE40CCA41C}"/>
              </a:ext>
            </a:extLst>
          </p:cNvPr>
          <p:cNvSpPr/>
          <p:nvPr/>
        </p:nvSpPr>
        <p:spPr>
          <a:xfrm>
            <a:off x="4534646" y="1232545"/>
            <a:ext cx="6133172" cy="1003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Understanding Data</a:t>
            </a:r>
          </a:p>
        </p:txBody>
      </p:sp>
      <p:sp>
        <p:nvSpPr>
          <p:cNvPr id="40" name="Rectangle: Rounded Corners 39">
            <a:extLst>
              <a:ext uri="{FF2B5EF4-FFF2-40B4-BE49-F238E27FC236}">
                <a16:creationId xmlns:a16="http://schemas.microsoft.com/office/drawing/2014/main" id="{08CC3D4E-F7E0-1839-3415-D5C7BCAF74CD}"/>
              </a:ext>
            </a:extLst>
          </p:cNvPr>
          <p:cNvSpPr/>
          <p:nvPr/>
        </p:nvSpPr>
        <p:spPr>
          <a:xfrm>
            <a:off x="6294344" y="2822441"/>
            <a:ext cx="6133172" cy="1003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Data Cleaning</a:t>
            </a:r>
          </a:p>
        </p:txBody>
      </p:sp>
      <p:sp>
        <p:nvSpPr>
          <p:cNvPr id="41" name="Rectangle: Rounded Corners 40">
            <a:extLst>
              <a:ext uri="{FF2B5EF4-FFF2-40B4-BE49-F238E27FC236}">
                <a16:creationId xmlns:a16="http://schemas.microsoft.com/office/drawing/2014/main" id="{1F08B802-585F-4FE1-85D8-50E57C8308EB}"/>
              </a:ext>
            </a:extLst>
          </p:cNvPr>
          <p:cNvSpPr/>
          <p:nvPr/>
        </p:nvSpPr>
        <p:spPr>
          <a:xfrm>
            <a:off x="7950772" y="4388270"/>
            <a:ext cx="6133172" cy="1003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Data Modelling</a:t>
            </a:r>
          </a:p>
        </p:txBody>
      </p:sp>
      <p:sp>
        <p:nvSpPr>
          <p:cNvPr id="42" name="Rectangle: Rounded Corners 41">
            <a:extLst>
              <a:ext uri="{FF2B5EF4-FFF2-40B4-BE49-F238E27FC236}">
                <a16:creationId xmlns:a16="http://schemas.microsoft.com/office/drawing/2014/main" id="{D66AB35A-54BF-B65E-D527-DF973E8B7024}"/>
              </a:ext>
            </a:extLst>
          </p:cNvPr>
          <p:cNvSpPr/>
          <p:nvPr/>
        </p:nvSpPr>
        <p:spPr>
          <a:xfrm>
            <a:off x="9721624" y="5849694"/>
            <a:ext cx="6133172" cy="1003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Data Analysis</a:t>
            </a:r>
          </a:p>
        </p:txBody>
      </p:sp>
      <p:sp>
        <p:nvSpPr>
          <p:cNvPr id="43" name="Rectangle: Rounded Corners 42">
            <a:extLst>
              <a:ext uri="{FF2B5EF4-FFF2-40B4-BE49-F238E27FC236}">
                <a16:creationId xmlns:a16="http://schemas.microsoft.com/office/drawing/2014/main" id="{1C4BAA85-6B35-8EEE-993D-6DE12C24FBDF}"/>
              </a:ext>
            </a:extLst>
          </p:cNvPr>
          <p:cNvSpPr/>
          <p:nvPr/>
        </p:nvSpPr>
        <p:spPr>
          <a:xfrm>
            <a:off x="11725745" y="7645404"/>
            <a:ext cx="6133172" cy="100319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Uncover Insights</a:t>
            </a:r>
          </a:p>
        </p:txBody>
      </p:sp>
      <p:pic>
        <p:nvPicPr>
          <p:cNvPr id="44" name="Audio 43">
            <a:hlinkClick r:id="" action="ppaction://media"/>
            <a:extLst>
              <a:ext uri="{FF2B5EF4-FFF2-40B4-BE49-F238E27FC236}">
                <a16:creationId xmlns:a16="http://schemas.microsoft.com/office/drawing/2014/main" id="{60A99CB6-6A32-9FEC-431A-EC638F1F0DCC}"/>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584"/>
    </mc:Choice>
    <mc:Fallback>
      <p:transition spd="slow" advTm="49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7">
              <a:alphaModFix amt="80000"/>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2670342" y="6480309"/>
            <a:ext cx="2972219" cy="881758"/>
          </a:xfrm>
          <a:prstGeom prst="rect">
            <a:avLst/>
          </a:prstGeom>
        </p:spPr>
      </p:pic>
      <p:sp>
        <p:nvSpPr>
          <p:cNvPr id="14" name="Rectangle: Rounded Corners 13">
            <a:extLst>
              <a:ext uri="{FF2B5EF4-FFF2-40B4-BE49-F238E27FC236}">
                <a16:creationId xmlns:a16="http://schemas.microsoft.com/office/drawing/2014/main" id="{CEA209E5-799F-7A0C-79C7-8F45340FE310}"/>
              </a:ext>
            </a:extLst>
          </p:cNvPr>
          <p:cNvSpPr/>
          <p:nvPr/>
        </p:nvSpPr>
        <p:spPr>
          <a:xfrm>
            <a:off x="2438400" y="5143500"/>
            <a:ext cx="2057400" cy="1066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9933FF"/>
                </a:solidFill>
              </a:rPr>
              <a:t>16</a:t>
            </a:r>
          </a:p>
        </p:txBody>
      </p:sp>
      <p:sp>
        <p:nvSpPr>
          <p:cNvPr id="15" name="Rectangle: Rounded Corners 14">
            <a:extLst>
              <a:ext uri="{FF2B5EF4-FFF2-40B4-BE49-F238E27FC236}">
                <a16:creationId xmlns:a16="http://schemas.microsoft.com/office/drawing/2014/main" id="{8CBB716B-3648-395E-11AB-DE05C232A965}"/>
              </a:ext>
            </a:extLst>
          </p:cNvPr>
          <p:cNvSpPr/>
          <p:nvPr/>
        </p:nvSpPr>
        <p:spPr>
          <a:xfrm>
            <a:off x="7714306" y="5143500"/>
            <a:ext cx="2057400" cy="1066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9933FF"/>
                </a:solidFill>
              </a:rPr>
              <a:t>68K</a:t>
            </a:r>
          </a:p>
        </p:txBody>
      </p:sp>
      <p:sp>
        <p:nvSpPr>
          <p:cNvPr id="16" name="Rectangle: Rounded Corners 15">
            <a:extLst>
              <a:ext uri="{FF2B5EF4-FFF2-40B4-BE49-F238E27FC236}">
                <a16:creationId xmlns:a16="http://schemas.microsoft.com/office/drawing/2014/main" id="{FE9B22CF-6B00-7930-3572-4C6F59236EE5}"/>
              </a:ext>
            </a:extLst>
          </p:cNvPr>
          <p:cNvSpPr/>
          <p:nvPr/>
        </p:nvSpPr>
        <p:spPr>
          <a:xfrm>
            <a:off x="13143590" y="5189293"/>
            <a:ext cx="2057400" cy="1066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solidFill>
                  <a:srgbClr val="9933FF"/>
                </a:solidFill>
              </a:rPr>
              <a:t>JAN</a:t>
            </a:r>
            <a:endParaRPr lang="en-US" sz="6000" b="1" dirty="0">
              <a:solidFill>
                <a:srgbClr val="9933FF"/>
              </a:solidFill>
            </a:endParaRPr>
          </a:p>
        </p:txBody>
      </p:sp>
      <p:sp>
        <p:nvSpPr>
          <p:cNvPr id="17" name="TextBox 16">
            <a:extLst>
              <a:ext uri="{FF2B5EF4-FFF2-40B4-BE49-F238E27FC236}">
                <a16:creationId xmlns:a16="http://schemas.microsoft.com/office/drawing/2014/main" id="{1BAD0C87-2382-F4DF-516D-17B5C65674A8}"/>
              </a:ext>
            </a:extLst>
          </p:cNvPr>
          <p:cNvSpPr txBox="1"/>
          <p:nvPr/>
        </p:nvSpPr>
        <p:spPr>
          <a:xfrm>
            <a:off x="1980990" y="4428040"/>
            <a:ext cx="2972219" cy="523220"/>
          </a:xfrm>
          <a:prstGeom prst="rect">
            <a:avLst/>
          </a:prstGeom>
          <a:noFill/>
        </p:spPr>
        <p:txBody>
          <a:bodyPr wrap="square" rtlCol="0">
            <a:spAutoFit/>
          </a:bodyPr>
          <a:lstStyle/>
          <a:p>
            <a:pPr algn="ctr"/>
            <a:r>
              <a:rPr lang="en-US" sz="2800" b="1" dirty="0"/>
              <a:t>Unique Categories</a:t>
            </a:r>
          </a:p>
        </p:txBody>
      </p:sp>
      <p:sp>
        <p:nvSpPr>
          <p:cNvPr id="19" name="TextBox 18">
            <a:extLst>
              <a:ext uri="{FF2B5EF4-FFF2-40B4-BE49-F238E27FC236}">
                <a16:creationId xmlns:a16="http://schemas.microsoft.com/office/drawing/2014/main" id="{B42C4368-2D24-0F09-7B2C-8E0ED18CC93C}"/>
              </a:ext>
            </a:extLst>
          </p:cNvPr>
          <p:cNvSpPr txBox="1"/>
          <p:nvPr/>
        </p:nvSpPr>
        <p:spPr>
          <a:xfrm>
            <a:off x="7256233" y="3735542"/>
            <a:ext cx="2972219" cy="1384995"/>
          </a:xfrm>
          <a:prstGeom prst="rect">
            <a:avLst/>
          </a:prstGeom>
          <a:noFill/>
        </p:spPr>
        <p:txBody>
          <a:bodyPr wrap="square" rtlCol="0">
            <a:spAutoFit/>
          </a:bodyPr>
          <a:lstStyle/>
          <a:p>
            <a:pPr algn="ctr"/>
            <a:r>
              <a:rPr lang="en-US" sz="2800" b="1" dirty="0"/>
              <a:t>Category with Highest Score</a:t>
            </a:r>
          </a:p>
          <a:p>
            <a:pPr algn="ctr"/>
            <a:r>
              <a:rPr lang="en-US" sz="2800" b="1" dirty="0">
                <a:solidFill>
                  <a:srgbClr val="FFC000"/>
                </a:solidFill>
              </a:rPr>
              <a:t>Animals</a:t>
            </a:r>
          </a:p>
        </p:txBody>
      </p:sp>
      <p:sp>
        <p:nvSpPr>
          <p:cNvPr id="20" name="TextBox 19">
            <a:extLst>
              <a:ext uri="{FF2B5EF4-FFF2-40B4-BE49-F238E27FC236}">
                <a16:creationId xmlns:a16="http://schemas.microsoft.com/office/drawing/2014/main" id="{24A885B2-991E-DE7B-692D-50F92522EFD8}"/>
              </a:ext>
            </a:extLst>
          </p:cNvPr>
          <p:cNvSpPr txBox="1"/>
          <p:nvPr/>
        </p:nvSpPr>
        <p:spPr>
          <a:xfrm>
            <a:off x="12686180" y="4166430"/>
            <a:ext cx="2972219" cy="954107"/>
          </a:xfrm>
          <a:prstGeom prst="rect">
            <a:avLst/>
          </a:prstGeom>
          <a:noFill/>
        </p:spPr>
        <p:txBody>
          <a:bodyPr wrap="square" rtlCol="0">
            <a:spAutoFit/>
          </a:bodyPr>
          <a:lstStyle/>
          <a:p>
            <a:pPr algn="ctr"/>
            <a:r>
              <a:rPr lang="en-US" sz="2800" b="1" dirty="0"/>
              <a:t>Month with Most Posts</a:t>
            </a:r>
          </a:p>
        </p:txBody>
      </p:sp>
      <p:pic>
        <p:nvPicPr>
          <p:cNvPr id="18" name="Audio 17">
            <a:hlinkClick r:id="" action="ppaction://media"/>
            <a:extLst>
              <a:ext uri="{FF2B5EF4-FFF2-40B4-BE49-F238E27FC236}">
                <a16:creationId xmlns:a16="http://schemas.microsoft.com/office/drawing/2014/main" id="{321D8534-778C-2A3E-980E-9C862850625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77"/>
    </mc:Choice>
    <mc:Fallback>
      <p:transition spd="slow" advTm="37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A3BE4A8A-41DB-E1A7-BEDD-B186D5FFB400}"/>
              </a:ext>
            </a:extLst>
          </p:cNvPr>
          <p:cNvGraphicFramePr>
            <a:graphicFrameLocks/>
          </p:cNvGraphicFramePr>
          <p:nvPr>
            <p:extLst>
              <p:ext uri="{D42A27DB-BD31-4B8C-83A1-F6EECF244321}">
                <p14:modId xmlns:p14="http://schemas.microsoft.com/office/powerpoint/2010/main" val="2635034045"/>
              </p:ext>
            </p:extLst>
          </p:nvPr>
        </p:nvGraphicFramePr>
        <p:xfrm>
          <a:off x="4524919" y="2400299"/>
          <a:ext cx="11400881" cy="5480683"/>
        </p:xfrm>
        <a:graphic>
          <a:graphicData uri="http://schemas.openxmlformats.org/drawingml/2006/chart">
            <c:chart xmlns:c="http://schemas.openxmlformats.org/drawingml/2006/chart" xmlns:r="http://schemas.openxmlformats.org/officeDocument/2006/relationships" r:id="rId9"/>
          </a:graphicData>
        </a:graphic>
      </p:graphicFrame>
      <p:sp>
        <p:nvSpPr>
          <p:cNvPr id="28" name="Rectangle 27">
            <a:extLst>
              <a:ext uri="{FF2B5EF4-FFF2-40B4-BE49-F238E27FC236}">
                <a16:creationId xmlns:a16="http://schemas.microsoft.com/office/drawing/2014/main" id="{A02C2B9E-82DC-11A4-B702-E6C9851FA5C3}"/>
              </a:ext>
            </a:extLst>
          </p:cNvPr>
          <p:cNvSpPr/>
          <p:nvPr/>
        </p:nvSpPr>
        <p:spPr>
          <a:xfrm>
            <a:off x="4038600" y="1866900"/>
            <a:ext cx="12959700" cy="6457673"/>
          </a:xfrm>
          <a:prstGeom prst="rect">
            <a:avLst/>
          </a:prstGeom>
          <a:solidFill>
            <a:srgbClr val="9933FF">
              <a:alpha val="3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Audio 28">
            <a:hlinkClick r:id="" action="ppaction://media"/>
            <a:extLst>
              <a:ext uri="{FF2B5EF4-FFF2-40B4-BE49-F238E27FC236}">
                <a16:creationId xmlns:a16="http://schemas.microsoft.com/office/drawing/2014/main" id="{26563D26-5771-026A-E162-D747BFE89FE5}"/>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920"/>
    </mc:Choice>
    <mc:Fallback>
      <p:transition spd="slow" advTm="46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A3BE4A8A-41DB-E1A7-BEDD-B186D5FFB400}"/>
              </a:ext>
            </a:extLst>
          </p:cNvPr>
          <p:cNvGraphicFramePr>
            <a:graphicFrameLocks/>
          </p:cNvGraphicFramePr>
          <p:nvPr>
            <p:extLst>
              <p:ext uri="{D42A27DB-BD31-4B8C-83A1-F6EECF244321}">
                <p14:modId xmlns:p14="http://schemas.microsoft.com/office/powerpoint/2010/main" val="1380552243"/>
              </p:ext>
            </p:extLst>
          </p:nvPr>
        </p:nvGraphicFramePr>
        <p:xfrm>
          <a:off x="4524919" y="2614949"/>
          <a:ext cx="11553281" cy="5266033"/>
        </p:xfrm>
        <a:graphic>
          <a:graphicData uri="http://schemas.openxmlformats.org/drawingml/2006/chart">
            <c:chart xmlns:c="http://schemas.openxmlformats.org/drawingml/2006/chart" xmlns:r="http://schemas.openxmlformats.org/officeDocument/2006/relationships" r:id="rId9"/>
          </a:graphicData>
        </a:graphic>
      </p:graphicFrame>
      <p:sp>
        <p:nvSpPr>
          <p:cNvPr id="29" name="Rectangle: Rounded Corners 28">
            <a:extLst>
              <a:ext uri="{FF2B5EF4-FFF2-40B4-BE49-F238E27FC236}">
                <a16:creationId xmlns:a16="http://schemas.microsoft.com/office/drawing/2014/main" id="{920CBB04-EE71-025F-CED6-3874A0A4FB15}"/>
              </a:ext>
            </a:extLst>
          </p:cNvPr>
          <p:cNvSpPr/>
          <p:nvPr/>
        </p:nvSpPr>
        <p:spPr>
          <a:xfrm>
            <a:off x="3733800" y="1498356"/>
            <a:ext cx="13264500" cy="7390494"/>
          </a:xfrm>
          <a:prstGeom prst="roundRect">
            <a:avLst/>
          </a:prstGeom>
          <a:solidFill>
            <a:srgbClr val="9933FF">
              <a:alpha val="3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Audio 27">
            <a:hlinkClick r:id="" action="ppaction://media"/>
            <a:extLst>
              <a:ext uri="{FF2B5EF4-FFF2-40B4-BE49-F238E27FC236}">
                <a16:creationId xmlns:a16="http://schemas.microsoft.com/office/drawing/2014/main" id="{B1AB20AF-8DB3-ED58-CB90-EB3CB41DF21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extLst>
      <p:ext uri="{BB962C8B-B14F-4D97-AF65-F5344CB8AC3E}">
        <p14:creationId xmlns:p14="http://schemas.microsoft.com/office/powerpoint/2010/main" val="2453851658"/>
      </p:ext>
    </p:extLst>
  </p:cSld>
  <p:clrMapOvr>
    <a:masterClrMapping/>
  </p:clrMapOvr>
  <mc:AlternateContent xmlns:mc="http://schemas.openxmlformats.org/markup-compatibility/2006">
    <mc:Choice xmlns:p14="http://schemas.microsoft.com/office/powerpoint/2010/main" Requires="p14">
      <p:transition spd="slow" p14:dur="2000" advTm="18417"/>
    </mc:Choice>
    <mc:Fallback>
      <p:transition spd="slow" advTm="18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547</Words>
  <Application>Microsoft Office PowerPoint</Application>
  <PresentationFormat>Custom</PresentationFormat>
  <Paragraphs>79</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Wingdings</vt:lpstr>
      <vt:lpstr>Clear Sans Regular Bold</vt:lpstr>
      <vt:lpstr>Arial</vt:lpstr>
      <vt:lpstr>Graphik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monikasai197@hotmail.com</cp:lastModifiedBy>
  <cp:revision>13</cp:revision>
  <dcterms:created xsi:type="dcterms:W3CDTF">2006-08-16T00:00:00Z</dcterms:created>
  <dcterms:modified xsi:type="dcterms:W3CDTF">2024-03-16T13:21:24Z</dcterms:modified>
  <dc:identifier>DAEhDyfaYKE</dc:identifier>
</cp:coreProperties>
</file>